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302" r:id="rId2"/>
    <p:sldId id="304" r:id="rId3"/>
    <p:sldId id="325" r:id="rId4"/>
    <p:sldId id="305" r:id="rId5"/>
    <p:sldId id="306" r:id="rId6"/>
    <p:sldId id="307" r:id="rId7"/>
    <p:sldId id="308" r:id="rId8"/>
    <p:sldId id="310" r:id="rId9"/>
    <p:sldId id="309" r:id="rId10"/>
    <p:sldId id="324" r:id="rId11"/>
    <p:sldId id="311" r:id="rId12"/>
    <p:sldId id="312" r:id="rId13"/>
    <p:sldId id="313" r:id="rId14"/>
    <p:sldId id="314" r:id="rId15"/>
    <p:sldId id="315" r:id="rId16"/>
    <p:sldId id="316" r:id="rId17"/>
    <p:sldId id="318" r:id="rId18"/>
    <p:sldId id="317" r:id="rId19"/>
    <p:sldId id="319" r:id="rId20"/>
    <p:sldId id="321" r:id="rId21"/>
    <p:sldId id="320" r:id="rId22"/>
    <p:sldId id="322" r:id="rId23"/>
    <p:sldId id="323" r:id="rId24"/>
    <p:sldId id="326" r:id="rId25"/>
    <p:sldId id="327" r:id="rId26"/>
  </p:sldIdLst>
  <p:sldSz cx="27432000" cy="68580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52C"/>
    <a:srgbClr val="1FEDED"/>
    <a:srgbClr val="FF0000"/>
    <a:srgbClr val="3E6EDA"/>
    <a:srgbClr val="7598E5"/>
    <a:srgbClr val="5883DF"/>
    <a:srgbClr val="8FABE9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2" autoAdjust="0"/>
    <p:restoredTop sz="93065" autoAdjust="0"/>
  </p:normalViewPr>
  <p:slideViewPr>
    <p:cSldViewPr>
      <p:cViewPr varScale="1">
        <p:scale>
          <a:sx n="40" d="100"/>
          <a:sy n="40" d="100"/>
        </p:scale>
        <p:origin x="-126" y="-149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262"/>
            <a:ext cx="2971800" cy="4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262"/>
            <a:ext cx="2971800" cy="4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5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737CE-C012-4330-A9DD-9FA06BBCA01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56000" y="698500"/>
            <a:ext cx="139700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722"/>
            <a:ext cx="5486400" cy="41909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262"/>
            <a:ext cx="2971800" cy="466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262"/>
            <a:ext cx="2971800" cy="466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ADE3-44D8-4F34-856A-C908B3C2D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11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5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4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0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4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05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5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7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7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ADE3-44D8-4F34-856A-C908B3C2D9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713240"/>
            <a:ext cx="5943600" cy="4457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1" name="TextBox 80"/>
          <p:cNvSpPr txBox="1"/>
          <p:nvPr/>
        </p:nvSpPr>
        <p:spPr>
          <a:xfrm>
            <a:off x="1371600" y="254125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>
                <a:solidFill>
                  <a:schemeClr val="bg1"/>
                </a:solidFill>
              </a:rPr>
              <a:t>Hotel | </a:t>
            </a:r>
            <a:r>
              <a:rPr lang="en-US" sz="5400" cap="small" dirty="0" smtClean="0">
                <a:solidFill>
                  <a:srgbClr val="DFE52C"/>
                </a:solidFill>
              </a:rPr>
              <a:t>Northeast U.S.</a:t>
            </a:r>
            <a:endParaRPr lang="en-US" sz="5400" cap="small" dirty="0">
              <a:solidFill>
                <a:srgbClr val="DFE52C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71600" y="400178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/>
                </a:solidFill>
              </a:rPr>
              <a:t>Jordan Rutherford | </a:t>
            </a:r>
            <a:r>
              <a:rPr lang="en-US" sz="2400" cap="small" dirty="0" smtClean="0">
                <a:solidFill>
                  <a:srgbClr val="DFE52C"/>
                </a:solidFill>
              </a:rPr>
              <a:t>Structural Option</a:t>
            </a:r>
            <a:endParaRPr lang="en-US" sz="2400" cap="small" dirty="0">
              <a:solidFill>
                <a:srgbClr val="DFE52C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71600" y="46050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/>
                </a:solidFill>
              </a:rPr>
              <a:t>Faculty Advisor | </a:t>
            </a:r>
            <a:r>
              <a:rPr lang="en-US" sz="2400" cap="small" dirty="0" smtClean="0">
                <a:solidFill>
                  <a:srgbClr val="DFE52C"/>
                </a:solidFill>
              </a:rPr>
              <a:t>Dr. Thomas Boothby</a:t>
            </a:r>
            <a:endParaRPr lang="en-US" sz="2400" cap="small" dirty="0">
              <a:solidFill>
                <a:srgbClr val="DFE52C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71600" y="522098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/>
                </a:solidFill>
              </a:rPr>
              <a:t>AE Senior Thesis | </a:t>
            </a:r>
            <a:r>
              <a:rPr lang="en-US" sz="2400" cap="small" dirty="0" smtClean="0">
                <a:solidFill>
                  <a:srgbClr val="DFE52C"/>
                </a:solidFill>
              </a:rPr>
              <a:t>April 8, 2013</a:t>
            </a:r>
            <a:endParaRPr lang="en-US" sz="2400" cap="small" dirty="0">
              <a:solidFill>
                <a:srgbClr val="DFE5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32215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Lateral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Lateral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34" y="1981200"/>
            <a:ext cx="8745931" cy="2825750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1778260" y="5400040"/>
            <a:ext cx="609600" cy="60960"/>
          </a:xfrm>
          <a:prstGeom prst="rect">
            <a:avLst/>
          </a:prstGeom>
          <a:solidFill>
            <a:srgbClr val="DFE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1778260" y="5830585"/>
            <a:ext cx="6096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2543434" y="516128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Braced Frame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Moment Frame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435680" y="2307907"/>
            <a:ext cx="2364581" cy="2068831"/>
            <a:chOff x="12372975" y="2307907"/>
            <a:chExt cx="2364581" cy="2068831"/>
          </a:xfrm>
        </p:grpSpPr>
        <p:sp>
          <p:nvSpPr>
            <p:cNvPr id="2" name="Rectangle 1"/>
            <p:cNvSpPr/>
            <p:nvPr/>
          </p:nvSpPr>
          <p:spPr>
            <a:xfrm>
              <a:off x="12375356" y="2307907"/>
              <a:ext cx="2362200" cy="609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220700" y="3448050"/>
              <a:ext cx="647700" cy="609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372975" y="4314210"/>
              <a:ext cx="1495425" cy="6252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218319" y="3185160"/>
              <a:ext cx="647700" cy="609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84997" y="2300820"/>
            <a:ext cx="7859075" cy="2080496"/>
            <a:chOff x="9738363" y="2300820"/>
            <a:chExt cx="7859075" cy="2080496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11017450" y="3865895"/>
              <a:ext cx="951784" cy="79058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9393064" y="3774080"/>
              <a:ext cx="751559" cy="60962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5400000">
              <a:off x="17185939" y="2849132"/>
              <a:ext cx="751559" cy="71438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15084625" y="2737183"/>
              <a:ext cx="951784" cy="79058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516">
            <a:off x="16714353" y="1377884"/>
            <a:ext cx="596671" cy="842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121" y="1422044"/>
            <a:ext cx="8377284" cy="515948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545864" y="2590801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94539" y="3615570"/>
            <a:ext cx="198211" cy="5293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7651639" y="3514726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978499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Lateral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Lateral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Center of Rigidity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34" y="1981200"/>
            <a:ext cx="8745931" cy="2825750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1778260" y="5400040"/>
            <a:ext cx="609600" cy="60960"/>
          </a:xfrm>
          <a:prstGeom prst="rect">
            <a:avLst/>
          </a:prstGeom>
          <a:solidFill>
            <a:srgbClr val="DFE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1778260" y="5830585"/>
            <a:ext cx="6096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2543434" y="516128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Braced Frame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Moment Frame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435680" y="2307907"/>
            <a:ext cx="2364581" cy="2068831"/>
            <a:chOff x="12372975" y="2307907"/>
            <a:chExt cx="2364581" cy="2068831"/>
          </a:xfrm>
        </p:grpSpPr>
        <p:sp>
          <p:nvSpPr>
            <p:cNvPr id="2" name="Rectangle 1"/>
            <p:cNvSpPr/>
            <p:nvPr/>
          </p:nvSpPr>
          <p:spPr>
            <a:xfrm>
              <a:off x="12375356" y="2307907"/>
              <a:ext cx="2362200" cy="609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220700" y="3448050"/>
              <a:ext cx="647700" cy="609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372975" y="4314210"/>
              <a:ext cx="1495425" cy="6252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218319" y="3185160"/>
              <a:ext cx="647700" cy="609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84997" y="2300820"/>
            <a:ext cx="7859075" cy="2080496"/>
            <a:chOff x="9738363" y="2300820"/>
            <a:chExt cx="7859075" cy="2080496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11017450" y="3865895"/>
              <a:ext cx="951784" cy="79058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9393064" y="3774080"/>
              <a:ext cx="751559" cy="60962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5400000">
              <a:off x="17185939" y="2849132"/>
              <a:ext cx="751559" cy="71438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15084625" y="2737183"/>
              <a:ext cx="951784" cy="79058"/>
            </a:xfrm>
            <a:prstGeom prst="rect">
              <a:avLst/>
            </a:prstGeom>
            <a:solidFill>
              <a:srgbClr val="DFE5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516">
            <a:off x="16714353" y="1377884"/>
            <a:ext cx="596671" cy="84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1341755"/>
            <a:ext cx="6953340" cy="40953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881462" y="4465730"/>
            <a:ext cx="3611944" cy="1929580"/>
            <a:chOff x="18592800" y="4666024"/>
            <a:chExt cx="3611944" cy="1929580"/>
          </a:xfrm>
        </p:grpSpPr>
        <p:sp>
          <p:nvSpPr>
            <p:cNvPr id="16" name="Rectangle 15"/>
            <p:cNvSpPr/>
            <p:nvPr/>
          </p:nvSpPr>
          <p:spPr>
            <a:xfrm>
              <a:off x="18592800" y="4681079"/>
              <a:ext cx="3611944" cy="1914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5181" y="4666024"/>
              <a:ext cx="3609563" cy="1929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Multiply 18"/>
          <p:cNvSpPr/>
          <p:nvPr/>
        </p:nvSpPr>
        <p:spPr>
          <a:xfrm>
            <a:off x="13487400" y="3124200"/>
            <a:ext cx="457200" cy="45720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545864" y="2590801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7651639" y="3514726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Lateral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Lateral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Braced Frames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0668000" y="45720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Replace shear walls in short direction</a:t>
            </a:r>
          </a:p>
          <a:p>
            <a:pPr marL="914400" lvl="1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brace spans swimming area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 = 3.25</a:t>
            </a:r>
          </a:p>
          <a:p>
            <a:pPr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519" y="1600200"/>
            <a:ext cx="2158714" cy="4724400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0" y="1524000"/>
            <a:ext cx="2729229" cy="48627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0650200" y="1447800"/>
            <a:ext cx="4469972" cy="3654842"/>
            <a:chOff x="20650200" y="1447800"/>
            <a:chExt cx="4469972" cy="3654842"/>
          </a:xfrm>
        </p:grpSpPr>
        <p:sp>
          <p:nvSpPr>
            <p:cNvPr id="9" name="TextBox 8"/>
            <p:cNvSpPr txBox="1"/>
            <p:nvPr/>
          </p:nvSpPr>
          <p:spPr>
            <a:xfrm>
              <a:off x="20650200" y="228160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650200" y="3124499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650200" y="3958581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657820" y="479486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657820" y="1482458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3910438" y="2246947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3910438" y="3089841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3910438" y="3923923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3918058" y="4760207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918058" y="1447800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W18x50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936420" y="2064067"/>
            <a:ext cx="4793502" cy="3653330"/>
            <a:chOff x="21936420" y="2064067"/>
            <a:chExt cx="4793502" cy="3653330"/>
          </a:xfrm>
        </p:grpSpPr>
        <p:sp>
          <p:nvSpPr>
            <p:cNvPr id="88" name="TextBox 87"/>
            <p:cNvSpPr txBox="1"/>
            <p:nvPr/>
          </p:nvSpPr>
          <p:spPr>
            <a:xfrm>
              <a:off x="21944040" y="209872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1944848" y="2926820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944848" y="3719348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936420" y="4498078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936420" y="5409620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5527000" y="2064067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527808" y="2892162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5527808" y="3684690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519380" y="4463420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519380" y="5374962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W10x39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599762" y="1893833"/>
            <a:ext cx="4856052" cy="3781003"/>
            <a:chOff x="19599762" y="1893833"/>
            <a:chExt cx="4856052" cy="3781003"/>
          </a:xfrm>
        </p:grpSpPr>
        <p:sp>
          <p:nvSpPr>
            <p:cNvPr id="96" name="TextBox 95"/>
            <p:cNvSpPr txBox="1"/>
            <p:nvPr/>
          </p:nvSpPr>
          <p:spPr>
            <a:xfrm>
              <a:off x="19606112" y="1932464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599762" y="2743200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606112" y="3601982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599762" y="4420369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606112" y="5367059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HSS6x6x1/4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872700" y="1893833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2866350" y="2704569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866350" y="3552883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850475" y="4359225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HSS6x6x3/16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872700" y="5204728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HSS6x6x1/4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981200"/>
            <a:ext cx="8745931" cy="2825750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 rot="16200000">
            <a:off x="11017450" y="3865895"/>
            <a:ext cx="951784" cy="79058"/>
          </a:xfrm>
          <a:prstGeom prst="rect">
            <a:avLst/>
          </a:prstGeom>
          <a:solidFill>
            <a:srgbClr val="DFE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DFE52C"/>
                </a:solidFill>
              </a:ln>
              <a:solidFill>
                <a:srgbClr val="DFE52C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 rot="5400000">
            <a:off x="17185939" y="2849132"/>
            <a:ext cx="751559" cy="71438"/>
          </a:xfrm>
          <a:prstGeom prst="rect">
            <a:avLst/>
          </a:prstGeom>
          <a:solidFill>
            <a:srgbClr val="DFE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DFE52C"/>
                </a:solidFill>
              </a:ln>
              <a:solidFill>
                <a:srgbClr val="DFE52C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 rot="16200000">
            <a:off x="15084625" y="2737183"/>
            <a:ext cx="951784" cy="79058"/>
          </a:xfrm>
          <a:prstGeom prst="rect">
            <a:avLst/>
          </a:prstGeom>
          <a:solidFill>
            <a:srgbClr val="DFE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DFE52C"/>
                </a:solidFill>
              </a:ln>
              <a:solidFill>
                <a:srgbClr val="DFE52C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 rot="5400000">
            <a:off x="9404014" y="3773059"/>
            <a:ext cx="751559" cy="71438"/>
          </a:xfrm>
          <a:prstGeom prst="rect">
            <a:avLst/>
          </a:prstGeom>
          <a:solidFill>
            <a:srgbClr val="DFE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DFE52C"/>
                </a:solidFill>
              </a:ln>
              <a:solidFill>
                <a:srgbClr val="DFE52C"/>
              </a:solidFill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516">
            <a:off x="16714353" y="1377884"/>
            <a:ext cx="596671" cy="842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8" y="2743200"/>
            <a:ext cx="2647546" cy="3236244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9498239" y="2590801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7604014" y="3514726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8" grpId="0" animBg="1"/>
      <p:bldP spid="130" grpId="0" animBg="1"/>
      <p:bldP spid="131" grpId="0" animBg="1"/>
      <p:bldP spid="1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73748" y="107252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Lateral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Braced Connection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Braced Frames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519" y="1620326"/>
            <a:ext cx="2189398" cy="4791553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0" y="1549110"/>
            <a:ext cx="2729229" cy="486277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5069800" y="4858380"/>
            <a:ext cx="561975" cy="47562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7792700" y="4485646"/>
            <a:ext cx="7558087" cy="61828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332" y="1852617"/>
            <a:ext cx="7844736" cy="425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Lateral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Lateral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Moment Frames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0668000" y="465196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Allows for window and door openings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Pinned Base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 = 3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0" y="1601688"/>
            <a:ext cx="6224482" cy="4912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193066" y="1447800"/>
            <a:ext cx="1209734" cy="3804464"/>
            <a:chOff x="20650200" y="1482458"/>
            <a:chExt cx="1209734" cy="3804464"/>
          </a:xfrm>
        </p:grpSpPr>
        <p:sp>
          <p:nvSpPr>
            <p:cNvPr id="9" name="TextBox 8"/>
            <p:cNvSpPr txBox="1"/>
            <p:nvPr/>
          </p:nvSpPr>
          <p:spPr>
            <a:xfrm>
              <a:off x="20650200" y="233240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W24x68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650200" y="3214261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W24x68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650200" y="4112469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657820" y="497914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657820" y="1482458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W21x62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897600" y="2033646"/>
            <a:ext cx="1583114" cy="3831437"/>
            <a:chOff x="19685982" y="1982311"/>
            <a:chExt cx="1583114" cy="3831437"/>
          </a:xfrm>
        </p:grpSpPr>
        <p:sp>
          <p:nvSpPr>
            <p:cNvPr id="96" name="TextBox 95"/>
            <p:cNvSpPr txBox="1"/>
            <p:nvPr/>
          </p:nvSpPr>
          <p:spPr>
            <a:xfrm>
              <a:off x="19685982" y="198231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685982" y="2856528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685982" y="3755870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685982" y="4585375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685982" y="550597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981200"/>
            <a:ext cx="8745931" cy="2825750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12375356" y="2307907"/>
            <a:ext cx="23622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3220700" y="3448050"/>
            <a:ext cx="6477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12372975" y="4314210"/>
            <a:ext cx="1495425" cy="625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3218319" y="3185160"/>
            <a:ext cx="6477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8241" y="1598019"/>
            <a:ext cx="4086400" cy="5011151"/>
          </a:xfrm>
          <a:prstGeom prst="rect">
            <a:avLst/>
          </a:prstGeom>
        </p:spPr>
      </p:pic>
      <p:grpSp>
        <p:nvGrpSpPr>
          <p:cNvPr id="158" name="Group 157"/>
          <p:cNvGrpSpPr/>
          <p:nvPr/>
        </p:nvGrpSpPr>
        <p:grpSpPr>
          <a:xfrm>
            <a:off x="22336066" y="1432222"/>
            <a:ext cx="1209734" cy="3804464"/>
            <a:chOff x="20650200" y="1482458"/>
            <a:chExt cx="1209734" cy="3804464"/>
          </a:xfrm>
        </p:grpSpPr>
        <p:sp>
          <p:nvSpPr>
            <p:cNvPr id="159" name="TextBox 158"/>
            <p:cNvSpPr txBox="1"/>
            <p:nvPr/>
          </p:nvSpPr>
          <p:spPr>
            <a:xfrm>
              <a:off x="20650200" y="233240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650200" y="3214261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650200" y="4112469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W30x90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0657820" y="497914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W30x90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657820" y="1482458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W24x68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0040600" y="2018068"/>
            <a:ext cx="1583114" cy="3831437"/>
            <a:chOff x="19685982" y="1982311"/>
            <a:chExt cx="1583114" cy="3831437"/>
          </a:xfrm>
        </p:grpSpPr>
        <p:sp>
          <p:nvSpPr>
            <p:cNvPr id="165" name="TextBox 164"/>
            <p:cNvSpPr txBox="1"/>
            <p:nvPr/>
          </p:nvSpPr>
          <p:spPr>
            <a:xfrm>
              <a:off x="19685982" y="198231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W12x65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9685982" y="2856528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9685982" y="3755870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9685982" y="4585375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9685982" y="550597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625" y="1598019"/>
            <a:ext cx="2346676" cy="4962438"/>
          </a:xfrm>
          <a:prstGeom prst="rect">
            <a:avLst/>
          </a:prstGeom>
        </p:spPr>
      </p:pic>
      <p:grpSp>
        <p:nvGrpSpPr>
          <p:cNvPr id="170" name="Group 169"/>
          <p:cNvGrpSpPr/>
          <p:nvPr/>
        </p:nvGrpSpPr>
        <p:grpSpPr>
          <a:xfrm>
            <a:off x="22326600" y="1378756"/>
            <a:ext cx="1209734" cy="3909469"/>
            <a:chOff x="20650200" y="1520328"/>
            <a:chExt cx="1209734" cy="3909469"/>
          </a:xfrm>
        </p:grpSpPr>
        <p:sp>
          <p:nvSpPr>
            <p:cNvPr id="171" name="TextBox 170"/>
            <p:cNvSpPr txBox="1"/>
            <p:nvPr/>
          </p:nvSpPr>
          <p:spPr>
            <a:xfrm>
              <a:off x="20650200" y="242765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W24x68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0650200" y="3328561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W24x68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0650200" y="4226769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657820" y="5122020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0657820" y="1520328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W21x62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0319771" y="1953469"/>
            <a:ext cx="1583114" cy="3831437"/>
            <a:chOff x="19685982" y="1982311"/>
            <a:chExt cx="1583114" cy="3831437"/>
          </a:xfrm>
        </p:grpSpPr>
        <p:sp>
          <p:nvSpPr>
            <p:cNvPr id="177" name="TextBox 176"/>
            <p:cNvSpPr txBox="1"/>
            <p:nvPr/>
          </p:nvSpPr>
          <p:spPr>
            <a:xfrm>
              <a:off x="19685982" y="198231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W12x65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9685982" y="2856528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9685982" y="3755870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9685982" y="4585375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9685982" y="550597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2" name="Picture 1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516">
            <a:off x="16714353" y="1377884"/>
            <a:ext cx="596671" cy="84291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9488714" y="2590801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594489" y="3514726"/>
            <a:ext cx="236311" cy="586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2365831" y="4314100"/>
            <a:ext cx="1495425" cy="625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3211175" y="3185050"/>
            <a:ext cx="6477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12368212" y="2310943"/>
            <a:ext cx="23622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213556" y="3447940"/>
            <a:ext cx="647700" cy="609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8" y="2743200"/>
            <a:ext cx="2647546" cy="32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4" grpId="0" animBg="1"/>
      <p:bldP spid="125" grpId="0" animBg="1"/>
      <p:bldP spid="126" grpId="0" animBg="1"/>
      <p:bldP spid="127" grpId="0" animBg="1"/>
      <p:bldP spid="89" grpId="1" animBg="1"/>
      <p:bldP spid="89" grpId="2" animBg="1"/>
      <p:bldP spid="90" grpId="1" animBg="1"/>
      <p:bldP spid="90" grpId="2" animBg="1"/>
      <p:bldP spid="83" grpId="1" animBg="1"/>
      <p:bldP spid="83" grpId="2" animBg="1"/>
      <p:bldP spid="88" grpId="1" animBg="1"/>
      <p:bldP spid="8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Lateral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Moment Connection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Moment Frames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0" y="1601688"/>
            <a:ext cx="6224482" cy="4912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193066" y="1447800"/>
            <a:ext cx="1209734" cy="3804464"/>
            <a:chOff x="20650200" y="1482458"/>
            <a:chExt cx="1209734" cy="3804464"/>
          </a:xfrm>
        </p:grpSpPr>
        <p:sp>
          <p:nvSpPr>
            <p:cNvPr id="9" name="TextBox 8"/>
            <p:cNvSpPr txBox="1"/>
            <p:nvPr/>
          </p:nvSpPr>
          <p:spPr>
            <a:xfrm>
              <a:off x="20650200" y="233240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W24x68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650200" y="3214261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W24x68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650200" y="4112469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657820" y="4979145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W27x84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657820" y="1482458"/>
              <a:ext cx="120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W21x62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897600" y="2033646"/>
            <a:ext cx="1583114" cy="3831437"/>
            <a:chOff x="19685982" y="1982311"/>
            <a:chExt cx="1583114" cy="3831437"/>
          </a:xfrm>
        </p:grpSpPr>
        <p:sp>
          <p:nvSpPr>
            <p:cNvPr id="96" name="TextBox 95"/>
            <p:cNvSpPr txBox="1"/>
            <p:nvPr/>
          </p:nvSpPr>
          <p:spPr>
            <a:xfrm>
              <a:off x="19685982" y="198231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685982" y="2856528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685982" y="3755870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W12x96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685982" y="4585375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685982" y="5505971"/>
              <a:ext cx="15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</a:rPr>
                <a:t>W12x120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22471856" y="4984132"/>
            <a:ext cx="561975" cy="47562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 flipV="1">
            <a:off x="16923657" y="4354286"/>
            <a:ext cx="5829188" cy="84385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26" y="1420149"/>
            <a:ext cx="5932757" cy="5198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Arch.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Architecture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 bwMode="auto">
          <a:xfrm>
            <a:off x="9923464" y="2236460"/>
            <a:ext cx="7585072" cy="3474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E:\__Thesis\_assignments\breadths\architecture\courtyard next to hotel ne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818" y="2214220"/>
            <a:ext cx="7844364" cy="351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Existing Styles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35421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Arch.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Architecture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542" y="4231477"/>
            <a:ext cx="7326916" cy="1983688"/>
          </a:xfrm>
          <a:prstGeom prst="rect">
            <a:avLst/>
          </a:prstGeom>
          <a:ln w="127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732" y="2554307"/>
            <a:ext cx="5305841" cy="2879725"/>
          </a:xfrm>
          <a:prstGeom prst="rect">
            <a:avLst/>
          </a:prstGeom>
          <a:ln w="127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" name="Picture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916" y="1603312"/>
            <a:ext cx="7326167" cy="2077168"/>
          </a:xfrm>
          <a:prstGeom prst="rect">
            <a:avLst/>
          </a:prstGeom>
          <a:ln w="127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" name="Picture 4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89" y="2554307"/>
            <a:ext cx="5352735" cy="2868593"/>
          </a:xfrm>
          <a:prstGeom prst="rect">
            <a:avLst/>
          </a:prstGeom>
          <a:ln w="127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" name="Straight Arrow Connector 2"/>
          <p:cNvCxnSpPr>
            <a:stCxn id="41" idx="3"/>
            <a:endCxn id="38" idx="1"/>
          </p:cNvCxnSpPr>
          <p:nvPr/>
        </p:nvCxnSpPr>
        <p:spPr>
          <a:xfrm>
            <a:off x="12287114" y="3988604"/>
            <a:ext cx="694191" cy="5566"/>
          </a:xfrm>
          <a:prstGeom prst="straightConnector1">
            <a:avLst/>
          </a:prstGeom>
          <a:ln w="50800">
            <a:solidFill>
              <a:srgbClr val="FFC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818115" y="3688698"/>
            <a:ext cx="0" cy="515002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Elevations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22702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Arch.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Architecture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82" y="1766247"/>
            <a:ext cx="8394635" cy="423229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726161"/>
            <a:ext cx="7315200" cy="455124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8821400" y="271019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Span Architectural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Insulated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Panels</a:t>
            </a:r>
          </a:p>
          <a:p>
            <a:pPr marL="914400" lvl="1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Grey, Green, and White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Grey Brick along base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Roof Awning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Entryway</a:t>
            </a:r>
          </a:p>
          <a:p>
            <a:pPr marL="914400" lvl="1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Tinted Structural Glass</a:t>
            </a:r>
          </a:p>
        </p:txBody>
      </p:sp>
      <p:pic>
        <p:nvPicPr>
          <p:cNvPr id="38" name="Picture 3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24" y="1799791"/>
            <a:ext cx="7278276" cy="437240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Encl.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Enclosure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99" y="1515115"/>
            <a:ext cx="9864476" cy="49733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28" y="1515115"/>
            <a:ext cx="8644175" cy="4973340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7" b="47519" l="125" r="98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98" y="4636947"/>
            <a:ext cx="3284254" cy="2723189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2696417"/>
            <a:ext cx="4206969" cy="273307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4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3277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Building Overview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Building Information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Site </a:t>
            </a:r>
            <a:endParaRPr lang="en-US" sz="5400" b="1" cap="small" dirty="0"/>
          </a:p>
        </p:txBody>
      </p:sp>
      <p:sp>
        <p:nvSpPr>
          <p:cNvPr id="33" name="TextBox 32"/>
          <p:cNvSpPr txBox="1"/>
          <p:nvPr/>
        </p:nvSpPr>
        <p:spPr>
          <a:xfrm>
            <a:off x="10363200" y="1621859"/>
            <a:ext cx="7924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Located in the Northeast United States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stories above grade</a:t>
            </a:r>
            <a:endParaRPr lang="en-US" sz="2000" dirty="0" smtClean="0">
              <a:solidFill>
                <a:srgbClr val="DFE52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113 rooms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75,209 ft</a:t>
            </a:r>
            <a:r>
              <a:rPr lang="en-US" sz="20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914400" lvl="1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63’ x 257’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Maximum Height: 60’-8”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Construction Cost: $9.2 million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2011 – November 2012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DFE52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19386" y="1580916"/>
            <a:ext cx="7281228" cy="4722348"/>
            <a:chOff x="19219386" y="-3067975"/>
            <a:chExt cx="7281228" cy="4722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386" y="-3067975"/>
              <a:ext cx="7281228" cy="4722348"/>
            </a:xfrm>
            <a:prstGeom prst="rect">
              <a:avLst/>
            </a:prstGeom>
          </p:spPr>
        </p:pic>
        <p:sp>
          <p:nvSpPr>
            <p:cNvPr id="30" name="Parallelogram 29"/>
            <p:cNvSpPr/>
            <p:nvPr/>
          </p:nvSpPr>
          <p:spPr>
            <a:xfrm rot="18731650">
              <a:off x="22234679" y="-905059"/>
              <a:ext cx="546803" cy="248599"/>
            </a:xfrm>
            <a:prstGeom prst="parallelogram">
              <a:avLst>
                <a:gd name="adj" fmla="val 878"/>
              </a:avLst>
            </a:prstGeom>
            <a:solidFill>
              <a:srgbClr val="FFC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219386" y="1580916"/>
            <a:ext cx="7281228" cy="4683185"/>
            <a:chOff x="19219386" y="-5821293"/>
            <a:chExt cx="7281228" cy="464402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386" y="-5821293"/>
              <a:ext cx="7281228" cy="4644023"/>
            </a:xfrm>
            <a:prstGeom prst="rect">
              <a:avLst/>
            </a:prstGeom>
          </p:spPr>
        </p:pic>
        <p:sp>
          <p:nvSpPr>
            <p:cNvPr id="35" name="Parallelogram 34"/>
            <p:cNvSpPr/>
            <p:nvPr/>
          </p:nvSpPr>
          <p:spPr>
            <a:xfrm rot="18731650">
              <a:off x="21781632" y="-3942115"/>
              <a:ext cx="1088357" cy="494812"/>
            </a:xfrm>
            <a:prstGeom prst="parallelogram">
              <a:avLst>
                <a:gd name="adj" fmla="val 878"/>
              </a:avLst>
            </a:prstGeom>
            <a:solidFill>
              <a:srgbClr val="FFC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6800" y="2434387"/>
            <a:ext cx="4038600" cy="551605"/>
            <a:chOff x="1066800" y="3652095"/>
            <a:chExt cx="4038600" cy="551605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1066800" y="3652095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6800" y="3989930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76400" y="365209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76400" y="42037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8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Goals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54950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8821400" y="209543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floor plan and room sizes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Locate Braces within partitions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Limit drift for moment frames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C.O.R. close to center of building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Redesign architecture</a:t>
            </a:r>
            <a:endParaRPr lang="en-US" sz="2800" dirty="0">
              <a:solidFill>
                <a:srgbClr val="DFE52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Redesign enclosure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035762" y="2009563"/>
            <a:ext cx="372300" cy="581334"/>
            <a:chOff x="15918656" y="2009563"/>
            <a:chExt cx="372300" cy="58133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918656" y="2362200"/>
              <a:ext cx="152400" cy="150018"/>
            </a:xfrm>
            <a:prstGeom prst="line">
              <a:avLst/>
            </a:prstGeom>
            <a:ln w="41275"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Manual Operation 14"/>
            <p:cNvSpPr/>
            <p:nvPr/>
          </p:nvSpPr>
          <p:spPr>
            <a:xfrm rot="2621592">
              <a:off x="16191387" y="2009563"/>
              <a:ext cx="99569" cy="581334"/>
            </a:xfrm>
            <a:prstGeom prst="flowChartManualOperation">
              <a:avLst/>
            </a:prstGeom>
            <a:solidFill>
              <a:srgbClr val="DFE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433306" y="2710190"/>
            <a:ext cx="372300" cy="581334"/>
            <a:chOff x="15918656" y="2009563"/>
            <a:chExt cx="372300" cy="581334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5918656" y="2362200"/>
              <a:ext cx="152400" cy="150018"/>
            </a:xfrm>
            <a:prstGeom prst="line">
              <a:avLst/>
            </a:prstGeom>
            <a:ln w="41275"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Manual Operation 50"/>
            <p:cNvSpPr/>
            <p:nvPr/>
          </p:nvSpPr>
          <p:spPr>
            <a:xfrm rot="2621592">
              <a:off x="16191387" y="2009563"/>
              <a:ext cx="99569" cy="581334"/>
            </a:xfrm>
            <a:prstGeom prst="flowChartManualOperation">
              <a:avLst/>
            </a:prstGeom>
            <a:solidFill>
              <a:srgbClr val="DFE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061006" y="3420451"/>
            <a:ext cx="372300" cy="581334"/>
            <a:chOff x="15918656" y="2009563"/>
            <a:chExt cx="372300" cy="58133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5918656" y="2362200"/>
              <a:ext cx="152400" cy="150018"/>
            </a:xfrm>
            <a:prstGeom prst="line">
              <a:avLst/>
            </a:prstGeom>
            <a:ln w="41275"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lowchart: Manual Operation 54"/>
            <p:cNvSpPr/>
            <p:nvPr/>
          </p:nvSpPr>
          <p:spPr>
            <a:xfrm rot="2621592">
              <a:off x="16191387" y="2009563"/>
              <a:ext cx="99569" cy="581334"/>
            </a:xfrm>
            <a:prstGeom prst="flowChartManualOperation">
              <a:avLst/>
            </a:prstGeom>
            <a:solidFill>
              <a:srgbClr val="DFE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595066" y="4190999"/>
            <a:ext cx="372300" cy="581334"/>
            <a:chOff x="15918656" y="2009563"/>
            <a:chExt cx="372300" cy="581334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5918656" y="2362200"/>
              <a:ext cx="152400" cy="150018"/>
            </a:xfrm>
            <a:prstGeom prst="line">
              <a:avLst/>
            </a:prstGeom>
            <a:ln w="41275"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lowchart: Manual Operation 57"/>
            <p:cNvSpPr/>
            <p:nvPr/>
          </p:nvSpPr>
          <p:spPr>
            <a:xfrm rot="2621592">
              <a:off x="16191387" y="2009563"/>
              <a:ext cx="99569" cy="581334"/>
            </a:xfrm>
            <a:prstGeom prst="flowChartManualOperation">
              <a:avLst/>
            </a:prstGeom>
            <a:solidFill>
              <a:srgbClr val="DFE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2994206" y="4930318"/>
            <a:ext cx="372300" cy="581334"/>
            <a:chOff x="15918656" y="2009563"/>
            <a:chExt cx="372300" cy="581334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5918656" y="2362200"/>
              <a:ext cx="152400" cy="150018"/>
            </a:xfrm>
            <a:prstGeom prst="line">
              <a:avLst/>
            </a:prstGeom>
            <a:ln w="41275"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Manual Operation 65"/>
            <p:cNvSpPr/>
            <p:nvPr/>
          </p:nvSpPr>
          <p:spPr>
            <a:xfrm rot="2621592">
              <a:off x="16191387" y="2009563"/>
              <a:ext cx="99569" cy="581334"/>
            </a:xfrm>
            <a:prstGeom prst="flowChartManualOperation">
              <a:avLst/>
            </a:prstGeom>
            <a:solidFill>
              <a:srgbClr val="DFE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689406" y="5649140"/>
            <a:ext cx="372300" cy="581334"/>
            <a:chOff x="15918656" y="2009563"/>
            <a:chExt cx="372300" cy="58133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5918656" y="2362200"/>
              <a:ext cx="152400" cy="150018"/>
            </a:xfrm>
            <a:prstGeom prst="line">
              <a:avLst/>
            </a:prstGeom>
            <a:ln w="41275"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Manual Operation 80"/>
            <p:cNvSpPr/>
            <p:nvPr/>
          </p:nvSpPr>
          <p:spPr>
            <a:xfrm rot="2621592">
              <a:off x="16191387" y="2009563"/>
              <a:ext cx="99569" cy="581334"/>
            </a:xfrm>
            <a:prstGeom prst="flowChartManualOperation">
              <a:avLst/>
            </a:prstGeom>
            <a:solidFill>
              <a:srgbClr val="DFE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Summary</a:t>
            </a:r>
            <a:endParaRPr lang="en-US" sz="5400" b="1" cap="small" dirty="0"/>
          </a:p>
        </p:txBody>
      </p:sp>
      <p:sp>
        <p:nvSpPr>
          <p:cNvPr id="84" name="TextBox 83"/>
          <p:cNvSpPr txBox="1"/>
          <p:nvPr/>
        </p:nvSpPr>
        <p:spPr>
          <a:xfrm>
            <a:off x="9161929" y="209543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Gravity system changed from precast plank and masonry walls to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composite steel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Lateral system changed from masonry shear walls</a:t>
            </a:r>
          </a:p>
          <a:p>
            <a:pPr marL="914400" lvl="1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direction-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Braced frames</a:t>
            </a:r>
          </a:p>
          <a:p>
            <a:pPr marL="914400" lvl="1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 direction-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Moment frames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Façade changed from EIFS to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metal panels</a:t>
            </a:r>
          </a:p>
        </p:txBody>
      </p:sp>
    </p:spTree>
    <p:extLst>
      <p:ext uri="{BB962C8B-B14F-4D97-AF65-F5344CB8AC3E}">
        <p14:creationId xmlns:p14="http://schemas.microsoft.com/office/powerpoint/2010/main" val="6367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  <a:effectLst>
            <a:glow rad="596900">
              <a:schemeClr val="accent3">
                <a:satMod val="175000"/>
                <a:alpha val="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Acknowledgements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54950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887200" y="1996609"/>
            <a:ext cx="739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Atlantic Engineering Services: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 Baker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Schneider</a:t>
            </a:r>
          </a:p>
          <a:p>
            <a:pPr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 Department Faculty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Thomas Boothby</a:t>
            </a:r>
          </a:p>
          <a:p>
            <a:pPr>
              <a:spcAft>
                <a:spcPts val="24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family, friends, girlfriend, and God</a:t>
            </a:r>
          </a:p>
          <a:p>
            <a:pPr algn="ctr">
              <a:spcAft>
                <a:spcPts val="2400"/>
              </a:spcAf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211800" y="27879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96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ctr">
              <a:spcAft>
                <a:spcPts val="2400"/>
              </a:spcAf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__Thesis\__PHOTOSHOP\a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935" y="2126927"/>
            <a:ext cx="1143000" cy="11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  <a:effectLst>
            <a:glow rad="596900">
              <a:schemeClr val="accent3">
                <a:satMod val="175000"/>
                <a:alpha val="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Appendix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54950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0" y="1564337"/>
            <a:ext cx="5943600" cy="48748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05005" y="2019788"/>
            <a:ext cx="3250565" cy="3963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430" y="2005151"/>
            <a:ext cx="3279140" cy="39731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Seismic/Thermal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962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  <a:effectLst>
            <a:glow rad="596900">
              <a:schemeClr val="accent3">
                <a:satMod val="175000"/>
                <a:alpha val="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Appendix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54950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400" y="1894039"/>
            <a:ext cx="8786394" cy="42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96" y="1381454"/>
            <a:ext cx="5957207" cy="52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Gravity Connections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33897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  <a:effectLst>
            <a:glow rad="596900">
              <a:schemeClr val="accent3">
                <a:satMod val="175000"/>
                <a:alpha val="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Appendix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54950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7764"/>
          <a:stretch/>
        </p:blipFill>
        <p:spPr>
          <a:xfrm>
            <a:off x="9620250" y="1115055"/>
            <a:ext cx="3676650" cy="5742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82701" y="1143000"/>
            <a:ext cx="134493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887" y="1900237"/>
            <a:ext cx="63722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458" y="4386159"/>
            <a:ext cx="10060541" cy="143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Lateral and Drifts</a:t>
            </a:r>
            <a:endParaRPr lang="en-US" sz="5400" b="1" cap="small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r="8001"/>
          <a:stretch/>
        </p:blipFill>
        <p:spPr>
          <a:xfrm>
            <a:off x="13296900" y="1130970"/>
            <a:ext cx="365545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  <a:effectLst>
            <a:glow rad="596900">
              <a:schemeClr val="accent3">
                <a:satMod val="175000"/>
                <a:alpha val="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Appendix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54950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1641802"/>
            <a:ext cx="59436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1701497"/>
            <a:ext cx="6766866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Footing Graphs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25986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-1676400" y="6858000"/>
            <a:ext cx="3131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Building Overview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Project Team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Site </a:t>
            </a:r>
            <a:endParaRPr lang="en-US" sz="5400" b="1" cap="small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0" y="174862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Construction Manager | </a:t>
            </a:r>
            <a:r>
              <a:rPr lang="en-US" sz="24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Continental Real Estate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Architect | </a:t>
            </a:r>
            <a:r>
              <a:rPr lang="en-US" sz="24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Meyer and Associates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MEP | </a:t>
            </a:r>
            <a:r>
              <a:rPr lang="en-US" sz="24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Prater Engineering Associates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Fire Protection | </a:t>
            </a:r>
            <a:r>
              <a:rPr lang="en-US" sz="24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Prater Engineering Associates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Engineer | </a:t>
            </a:r>
            <a:r>
              <a:rPr lang="en-US" sz="24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Civil and Environmental Consultants, Inc.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Landscape Arch. | </a:t>
            </a:r>
            <a:r>
              <a:rPr lang="en-US" sz="24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Civil and Environmental Consultants, Inc.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Structural Engineer | </a:t>
            </a:r>
            <a:r>
              <a:rPr lang="en-US" sz="24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Atlantic Engineering Services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66800" y="2434387"/>
            <a:ext cx="4038600" cy="551605"/>
            <a:chOff x="1066800" y="3652095"/>
            <a:chExt cx="4038600" cy="551605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1066800" y="3652095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6800" y="3989930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76400" y="365209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76400" y="42037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9219386" y="1580916"/>
            <a:ext cx="7281228" cy="4683185"/>
            <a:chOff x="19219386" y="-5821293"/>
            <a:chExt cx="7281228" cy="46440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386" y="-5821293"/>
              <a:ext cx="7281228" cy="4644023"/>
            </a:xfrm>
            <a:prstGeom prst="rect">
              <a:avLst/>
            </a:prstGeom>
          </p:spPr>
        </p:pic>
        <p:sp>
          <p:nvSpPr>
            <p:cNvPr id="31" name="Parallelogram 30"/>
            <p:cNvSpPr/>
            <p:nvPr/>
          </p:nvSpPr>
          <p:spPr>
            <a:xfrm rot="18731650">
              <a:off x="21781632" y="-3942115"/>
              <a:ext cx="1088357" cy="494812"/>
            </a:xfrm>
            <a:prstGeom prst="parallelogram">
              <a:avLst>
                <a:gd name="adj" fmla="val 878"/>
              </a:avLst>
            </a:prstGeom>
            <a:solidFill>
              <a:srgbClr val="FFC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6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Building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Architecture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Elevations</a:t>
            </a:r>
            <a:endParaRPr lang="en-US" sz="5400" b="1" cap="small" dirty="0"/>
          </a:p>
        </p:txBody>
      </p:sp>
      <p:pic>
        <p:nvPicPr>
          <p:cNvPr id="32" name="Picture 3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 bwMode="auto">
          <a:xfrm>
            <a:off x="9923464" y="1424945"/>
            <a:ext cx="7585072" cy="3474735"/>
          </a:xfrm>
          <a:prstGeom prst="rect">
            <a:avLst/>
          </a:prstGeom>
          <a:ln w="1905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2115800" y="5101595"/>
            <a:ext cx="6172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Synthetic Stucco (EIFS)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Brick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Cornices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Arches</a:t>
            </a:r>
            <a:endParaRPr lang="en-US" sz="2400" dirty="0" smtClean="0">
              <a:solidFill>
                <a:srgbClr val="DFE52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88" y="4214968"/>
            <a:ext cx="4402621" cy="235933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Picture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458" y="1503690"/>
            <a:ext cx="8283084" cy="234824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3" name="Group 42"/>
          <p:cNvGrpSpPr/>
          <p:nvPr/>
        </p:nvGrpSpPr>
        <p:grpSpPr>
          <a:xfrm>
            <a:off x="1066800" y="3050337"/>
            <a:ext cx="4038600" cy="551605"/>
            <a:chOff x="1066800" y="3652095"/>
            <a:chExt cx="4038600" cy="55160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066800" y="3652095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6800" y="3989930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76400" y="365209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76400" y="42037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7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Building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Existing Structure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Floor Plans</a:t>
            </a:r>
            <a:endParaRPr lang="en-US" sz="5400" b="1" cap="small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0" y="174862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 |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Spread and Strip Footings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Floor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Slab on grade</a:t>
            </a:r>
          </a:p>
          <a:p>
            <a:pPr lvl="3">
              <a:spcAft>
                <a:spcPts val="24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 8” </a:t>
            </a:r>
            <a:r>
              <a:rPr lang="en-US" sz="2800" dirty="0" err="1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Hollowcore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 precast Plank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 |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Steel Beams and Columns</a:t>
            </a:r>
          </a:p>
          <a:p>
            <a:pPr lvl="4">
              <a:spcAft>
                <a:spcPts val="24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|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 Masonry Bearing Walls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Lateral System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Masonry Shear Walls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120" y="2650520"/>
            <a:ext cx="8529760" cy="29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492" y="2728577"/>
            <a:ext cx="8529759" cy="2843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120" y="2661362"/>
            <a:ext cx="8529833" cy="2919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120" y="2795995"/>
            <a:ext cx="8529760" cy="27524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126198" y="3104270"/>
            <a:ext cx="7443790" cy="1960379"/>
            <a:chOff x="19126198" y="3050339"/>
            <a:chExt cx="7443790" cy="1960379"/>
          </a:xfrm>
        </p:grpSpPr>
        <p:sp>
          <p:nvSpPr>
            <p:cNvPr id="31" name="Rectangle 30"/>
            <p:cNvSpPr/>
            <p:nvPr/>
          </p:nvSpPr>
          <p:spPr>
            <a:xfrm rot="5400000">
              <a:off x="19456396" y="4518125"/>
              <a:ext cx="842576" cy="7143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20273677" y="4427158"/>
              <a:ext cx="1042567" cy="7243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21496537" y="4547886"/>
              <a:ext cx="312337" cy="7143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22118247" y="4463660"/>
              <a:ext cx="670508" cy="748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2642122" y="4463660"/>
              <a:ext cx="670508" cy="748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21555724" y="3995091"/>
              <a:ext cx="20587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19057791" y="3976043"/>
              <a:ext cx="20587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355447" y="3858275"/>
              <a:ext cx="485724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915041" y="3858275"/>
              <a:ext cx="201759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21553343" y="3366442"/>
              <a:ext cx="20587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518365" y="3863257"/>
              <a:ext cx="243754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831177" y="3858275"/>
              <a:ext cx="123824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19476443" y="3489722"/>
              <a:ext cx="802481" cy="7143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19772069" y="3995785"/>
              <a:ext cx="209642" cy="7143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20539236" y="3572310"/>
              <a:ext cx="510457" cy="7143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886070" y="3858275"/>
              <a:ext cx="364330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453501" y="3862161"/>
              <a:ext cx="73511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977375" y="4110193"/>
              <a:ext cx="1629469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5400000">
              <a:off x="24229960" y="4513211"/>
              <a:ext cx="828581" cy="748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24541313" y="3971469"/>
              <a:ext cx="20587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5400000">
              <a:off x="23316633" y="3549776"/>
              <a:ext cx="106793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112539" y="3863037"/>
              <a:ext cx="352424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5400000">
              <a:off x="25001392" y="3976044"/>
              <a:ext cx="20587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25718149" y="3971283"/>
              <a:ext cx="20587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26432524" y="3971284"/>
              <a:ext cx="205872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659750" y="4941661"/>
              <a:ext cx="795437" cy="690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DFE52C"/>
                  </a:solidFill>
                </a:ln>
                <a:solidFill>
                  <a:srgbClr val="DFE52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01484" y="3050339"/>
            <a:ext cx="4918966" cy="2063750"/>
            <a:chOff x="19801484" y="2988330"/>
            <a:chExt cx="4918966" cy="2063750"/>
          </a:xfrm>
        </p:grpSpPr>
        <p:sp>
          <p:nvSpPr>
            <p:cNvPr id="7" name="Oval 6"/>
            <p:cNvSpPr/>
            <p:nvPr/>
          </p:nvSpPr>
          <p:spPr>
            <a:xfrm>
              <a:off x="19801484" y="4042071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718265" y="3816603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9801484" y="4898932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0718265" y="4899680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9801484" y="3055144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0718265" y="3268783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0718066" y="4042070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2377301" y="4073825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901176" y="4073825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2901176" y="4760119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2377301" y="4760119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3774400" y="4898735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568050" y="4899680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4568050" y="4073825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3774399" y="2988330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3774400" y="4068521"/>
              <a:ext cx="152400" cy="152400"/>
            </a:xfrm>
            <a:prstGeom prst="ellipse">
              <a:avLst/>
            </a:prstGeom>
            <a:solidFill>
              <a:srgbClr val="1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 b="5975"/>
          <a:stretch/>
        </p:blipFill>
        <p:spPr>
          <a:xfrm>
            <a:off x="18595120" y="2679224"/>
            <a:ext cx="8529760" cy="288142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66800" y="3050337"/>
            <a:ext cx="4038600" cy="551605"/>
            <a:chOff x="1066800" y="3652095"/>
            <a:chExt cx="4038600" cy="55160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66800" y="3652095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800" y="3989930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76400" y="365209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676400" y="42037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9126198" y="3076574"/>
            <a:ext cx="7677153" cy="2205516"/>
            <a:chOff x="19126198" y="3076574"/>
            <a:chExt cx="7677153" cy="2205516"/>
          </a:xfrm>
        </p:grpSpPr>
        <p:sp>
          <p:nvSpPr>
            <p:cNvPr id="10" name="Rectangle 9"/>
            <p:cNvSpPr/>
            <p:nvPr/>
          </p:nvSpPr>
          <p:spPr>
            <a:xfrm>
              <a:off x="19126198" y="3266445"/>
              <a:ext cx="45719" cy="66261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126198" y="4131469"/>
              <a:ext cx="50008" cy="66770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431000" y="3269749"/>
              <a:ext cx="45719" cy="65931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431000" y="4120237"/>
              <a:ext cx="45719" cy="68224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812250" y="3482679"/>
              <a:ext cx="45719" cy="4309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812250" y="4124325"/>
              <a:ext cx="45719" cy="46273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812250" y="3076574"/>
              <a:ext cx="45719" cy="24971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809075" y="4714874"/>
              <a:ext cx="45719" cy="24971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107400" y="3896371"/>
              <a:ext cx="588169" cy="4571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4668559" y="3903322"/>
              <a:ext cx="972741" cy="4571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995709" y="3903322"/>
              <a:ext cx="515541" cy="4571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2571075" y="3254375"/>
              <a:ext cx="45719" cy="5735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571075" y="4810125"/>
              <a:ext cx="45719" cy="4719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072725" y="4810125"/>
              <a:ext cx="45719" cy="4719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072725" y="3092450"/>
              <a:ext cx="45719" cy="8402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4668559" y="3099296"/>
              <a:ext cx="45719" cy="79007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109884" y="3175000"/>
              <a:ext cx="45719" cy="7175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798859" y="3225800"/>
              <a:ext cx="45719" cy="7175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456084" y="3276600"/>
              <a:ext cx="51991" cy="609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6754535" y="3276601"/>
              <a:ext cx="48816" cy="65087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6754535" y="4130676"/>
              <a:ext cx="48816" cy="65087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6456084" y="4124325"/>
              <a:ext cx="51991" cy="609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5798859" y="4121150"/>
              <a:ext cx="45719" cy="8191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5109884" y="4124325"/>
              <a:ext cx="45719" cy="8191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1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Statement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Problem Statement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cap="small" dirty="0"/>
          </a:p>
        </p:txBody>
      </p:sp>
      <p:sp>
        <p:nvSpPr>
          <p:cNvPr id="33" name="TextBox 32"/>
          <p:cNvSpPr txBox="1"/>
          <p:nvPr/>
        </p:nvSpPr>
        <p:spPr>
          <a:xfrm>
            <a:off x="10820400" y="2305475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Steel / Masonry System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 spaces on ground level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Room sizes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Lateral Elements layout</a:t>
            </a:r>
            <a:endParaRPr lang="en-US" sz="2800" dirty="0" smtClean="0">
              <a:solidFill>
                <a:srgbClr val="DFE52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873" y="2302525"/>
            <a:ext cx="7795713" cy="35280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739" y="1734634"/>
            <a:ext cx="789079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66800" y="3652095"/>
            <a:ext cx="4038600" cy="551605"/>
            <a:chOff x="1066800" y="3652095"/>
            <a:chExt cx="4038600" cy="551605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066800" y="3652095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66800" y="3989930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76400" y="365209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76400" y="42037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0574000" y="4006455"/>
            <a:ext cx="838200" cy="1412465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412200" y="4010357"/>
            <a:ext cx="838200" cy="1412465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250400" y="4010357"/>
            <a:ext cx="723900" cy="1583803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974300" y="4017418"/>
            <a:ext cx="838200" cy="1583803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 b="5975"/>
          <a:stretch/>
        </p:blipFill>
        <p:spPr>
          <a:xfrm>
            <a:off x="18343257" y="2541475"/>
            <a:ext cx="8529760" cy="288142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8874335" y="2919567"/>
            <a:ext cx="7677153" cy="2205516"/>
            <a:chOff x="19126198" y="3076574"/>
            <a:chExt cx="7677153" cy="2205516"/>
          </a:xfrm>
        </p:grpSpPr>
        <p:sp>
          <p:nvSpPr>
            <p:cNvPr id="66" name="Rectangle 65"/>
            <p:cNvSpPr/>
            <p:nvPr/>
          </p:nvSpPr>
          <p:spPr>
            <a:xfrm>
              <a:off x="19126198" y="3266445"/>
              <a:ext cx="45719" cy="66261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126198" y="4131469"/>
              <a:ext cx="50008" cy="66770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431000" y="3269749"/>
              <a:ext cx="45719" cy="65931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431000" y="4120237"/>
              <a:ext cx="45719" cy="68224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812250" y="3482679"/>
              <a:ext cx="45719" cy="4309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812250" y="4124325"/>
              <a:ext cx="45719" cy="46273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812250" y="3076574"/>
              <a:ext cx="45719" cy="24971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809075" y="4714874"/>
              <a:ext cx="45719" cy="24971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1107400" y="3896371"/>
              <a:ext cx="588169" cy="4571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4668559" y="3903322"/>
              <a:ext cx="972741" cy="4571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5995709" y="3903322"/>
              <a:ext cx="515541" cy="4571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571075" y="3254375"/>
              <a:ext cx="45719" cy="5735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571075" y="4810125"/>
              <a:ext cx="45719" cy="4719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3072725" y="4810125"/>
              <a:ext cx="45719" cy="4719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3072725" y="3092450"/>
              <a:ext cx="45719" cy="8402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668559" y="3099296"/>
              <a:ext cx="45719" cy="79007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09884" y="3175000"/>
              <a:ext cx="45719" cy="7175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798859" y="3225800"/>
              <a:ext cx="45719" cy="7175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6456084" y="3276600"/>
              <a:ext cx="51991" cy="609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6754535" y="3276601"/>
              <a:ext cx="48816" cy="65087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6754535" y="4130676"/>
              <a:ext cx="48816" cy="65087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6456084" y="4124325"/>
              <a:ext cx="51991" cy="609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5798859" y="4121150"/>
              <a:ext cx="45719" cy="8191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109884" y="4124325"/>
              <a:ext cx="45719" cy="8191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52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Solution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Proposed Solution/Goals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cap="small" dirty="0"/>
          </a:p>
        </p:txBody>
      </p:sp>
      <p:sp>
        <p:nvSpPr>
          <p:cNvPr id="33" name="TextBox 32"/>
          <p:cNvSpPr txBox="1"/>
          <p:nvPr/>
        </p:nvSpPr>
        <p:spPr>
          <a:xfrm>
            <a:off x="9677400" y="229618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Steel Gravity and Lateral System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floor plan and room sizes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 window and door placement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Lateral Layout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0" y="2006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MAE Requirements</a:t>
            </a:r>
            <a:endParaRPr lang="en-US" sz="5400" b="1" cap="small" dirty="0"/>
          </a:p>
        </p:txBody>
      </p:sp>
      <p:sp>
        <p:nvSpPr>
          <p:cNvPr id="38" name="TextBox 37"/>
          <p:cNvSpPr txBox="1"/>
          <p:nvPr/>
        </p:nvSpPr>
        <p:spPr>
          <a:xfrm>
            <a:off x="18840450" y="2296179"/>
            <a:ext cx="8362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 530-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Computer Modeling of Building 			Structures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 534-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Steel Connections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 537-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Building Performance Failures and 		Forensic Techniques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 542- </a:t>
            </a:r>
            <a:r>
              <a:rPr lang="en-US" sz="2800" dirty="0" smtClean="0">
                <a:solidFill>
                  <a:srgbClr val="DFE52C"/>
                </a:solidFill>
                <a:latin typeface="Arial" pitchFamily="34" charset="0"/>
                <a:cs typeface="Arial" pitchFamily="34" charset="0"/>
              </a:rPr>
              <a:t>Building Enclosures Science Design</a:t>
            </a:r>
          </a:p>
          <a:p>
            <a:pPr>
              <a:spcAft>
                <a:spcPts val="2400"/>
              </a:spcAft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66800" y="4267200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7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800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Gravity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Gravity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cap="small" dirty="0"/>
          </a:p>
        </p:txBody>
      </p:sp>
      <p:sp>
        <p:nvSpPr>
          <p:cNvPr id="33" name="TextBox 32"/>
          <p:cNvSpPr txBox="1"/>
          <p:nvPr/>
        </p:nvSpPr>
        <p:spPr>
          <a:xfrm>
            <a:off x="9677400" y="503404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Concrete on Composite Metal Deck</a:t>
            </a:r>
          </a:p>
          <a:p>
            <a:pPr marL="914400" lvl="1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5.5” total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thickness</a:t>
            </a:r>
          </a:p>
          <a:p>
            <a:pPr marL="914400" lvl="1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3” flutes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8821400" y="498494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 Beam: W14x22 (14) and W16x26 (16)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 Girder: W18x40 (16)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 Column: W10x33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28737"/>
            <a:ext cx="9095545" cy="2938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0" y="1744939"/>
            <a:ext cx="9193306" cy="2639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516">
            <a:off x="17207577" y="1323480"/>
            <a:ext cx="596671" cy="8429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2" y="2735118"/>
            <a:ext cx="2844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587" y="2955130"/>
            <a:ext cx="58441" cy="2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10550" y="2256591"/>
            <a:ext cx="228600" cy="6159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6659225" y="3224212"/>
            <a:ext cx="228600" cy="6159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935575" y="2281991"/>
            <a:ext cx="228600" cy="6159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447750" y="3236912"/>
            <a:ext cx="228600" cy="6159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54698" y="1143000"/>
            <a:ext cx="27660600" cy="694564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76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Overview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30645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36804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28373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Solution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4899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FE5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| Gravity</a:t>
            </a:r>
            <a:endParaRPr lang="en-US" sz="2800" b="1" dirty="0">
              <a:solidFill>
                <a:srgbClr val="DFE5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55092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4" name="Rectangle 73"/>
          <p:cNvSpPr/>
          <p:nvPr/>
        </p:nvSpPr>
        <p:spPr>
          <a:xfrm flipV="1">
            <a:off x="0" y="26504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V="1">
            <a:off x="0" y="32664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V="1">
            <a:off x="0" y="38823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V="1">
            <a:off x="0" y="448564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V="1">
            <a:off x="0" y="51015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V="1">
            <a:off x="0" y="5711195"/>
            <a:ext cx="1371600" cy="1193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Hotel N.E.U.S.</a:t>
            </a:r>
            <a:endParaRPr lang="en-US" sz="5400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Gravity</a:t>
            </a:r>
            <a:endParaRPr lang="en-US" sz="5400" b="1" cap="small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 smtClean="0"/>
              <a:t>Connection</a:t>
            </a:r>
            <a:endParaRPr lang="en-US" sz="5400" b="1" cap="smal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9180" y="4885487"/>
            <a:ext cx="4038600" cy="551605"/>
            <a:chOff x="1066800" y="4267200"/>
            <a:chExt cx="4038600" cy="55160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066800" y="4267200"/>
              <a:ext cx="609600" cy="218446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4605035"/>
              <a:ext cx="609600" cy="21377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76400" y="4267200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76400" y="4818805"/>
              <a:ext cx="3429000" cy="0"/>
            </a:xfrm>
            <a:prstGeom prst="line">
              <a:avLst/>
            </a:prstGeom>
            <a:ln>
              <a:solidFill>
                <a:srgbClr val="DFE5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55" y="1785692"/>
            <a:ext cx="9095545" cy="29387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17825" y="3098989"/>
            <a:ext cx="1472055" cy="1421115"/>
          </a:xfrm>
          <a:prstGeom prst="rect">
            <a:avLst/>
          </a:prstGeom>
          <a:noFill/>
          <a:ln w="38100" cmpd="sng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65127" y="3690661"/>
            <a:ext cx="2531673" cy="311124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99" r="78218"/>
          <a:stretch/>
        </p:blipFill>
        <p:spPr>
          <a:xfrm>
            <a:off x="12001500" y="2590800"/>
            <a:ext cx="4152900" cy="377610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4478000" y="5068702"/>
            <a:ext cx="412297" cy="3092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137" y="1688812"/>
            <a:ext cx="8439725" cy="4596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6" name="Straight Connector 65"/>
          <p:cNvCxnSpPr/>
          <p:nvPr/>
        </p:nvCxnSpPr>
        <p:spPr>
          <a:xfrm flipV="1">
            <a:off x="14684148" y="4666950"/>
            <a:ext cx="3955989" cy="554035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473293" y="2416248"/>
            <a:ext cx="228600" cy="6159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921968" y="3383869"/>
            <a:ext cx="228600" cy="6159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4531748" y="4711700"/>
            <a:ext cx="304800" cy="304800"/>
          </a:xfrm>
          <a:prstGeom prst="ellipse">
            <a:avLst/>
          </a:prstGeom>
          <a:solidFill>
            <a:srgbClr val="DFE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7218</TotalTime>
  <Words>846</Words>
  <Application>Microsoft Office PowerPoint</Application>
  <PresentationFormat>Custom</PresentationFormat>
  <Paragraphs>390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Jordan J Rutherford</cp:lastModifiedBy>
  <cp:revision>261</cp:revision>
  <cp:lastPrinted>2013-04-07T17:24:43Z</cp:lastPrinted>
  <dcterms:created xsi:type="dcterms:W3CDTF">2006-11-29T18:17:25Z</dcterms:created>
  <dcterms:modified xsi:type="dcterms:W3CDTF">2013-04-08T16:44:56Z</dcterms:modified>
</cp:coreProperties>
</file>